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3" r:id="rId5"/>
    <p:sldId id="264" r:id="rId6"/>
    <p:sldId id="265" r:id="rId7"/>
    <p:sldId id="266" r:id="rId8"/>
    <p:sldId id="267" r:id="rId9"/>
    <p:sldId id="268" r:id="rId10"/>
    <p:sldId id="269" r:id="rId11"/>
    <p:sldId id="284" r:id="rId12"/>
    <p:sldId id="285" r:id="rId13"/>
    <p:sldId id="286" r:id="rId14"/>
    <p:sldId id="287"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240"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4FF84C09-0E18-4DC1-9D9D-3079297F69D7}"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E904F8-FDB9-442B-88DB-0AA0C8E72435}" type="slidenum">
              <a:rPr lang="ru-RU" smtClean="0"/>
              <a:t>‹#›</a:t>
            </a:fld>
            <a:endParaRPr lang="ru-RU"/>
          </a:p>
        </p:txBody>
      </p:sp>
    </p:spTree>
    <p:extLst>
      <p:ext uri="{BB962C8B-B14F-4D97-AF65-F5344CB8AC3E}">
        <p14:creationId xmlns:p14="http://schemas.microsoft.com/office/powerpoint/2010/main" val="4010023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FF84C09-0E18-4DC1-9D9D-3079297F69D7}"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E904F8-FDB9-442B-88DB-0AA0C8E72435}" type="slidenum">
              <a:rPr lang="ru-RU" smtClean="0"/>
              <a:t>‹#›</a:t>
            </a:fld>
            <a:endParaRPr lang="ru-RU"/>
          </a:p>
        </p:txBody>
      </p:sp>
    </p:spTree>
    <p:extLst>
      <p:ext uri="{BB962C8B-B14F-4D97-AF65-F5344CB8AC3E}">
        <p14:creationId xmlns:p14="http://schemas.microsoft.com/office/powerpoint/2010/main" val="57850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FF84C09-0E18-4DC1-9D9D-3079297F69D7}"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E904F8-FDB9-442B-88DB-0AA0C8E72435}" type="slidenum">
              <a:rPr lang="ru-RU" smtClean="0"/>
              <a:t>‹#›</a:t>
            </a:fld>
            <a:endParaRPr lang="ru-RU"/>
          </a:p>
        </p:txBody>
      </p:sp>
    </p:spTree>
    <p:extLst>
      <p:ext uri="{BB962C8B-B14F-4D97-AF65-F5344CB8AC3E}">
        <p14:creationId xmlns:p14="http://schemas.microsoft.com/office/powerpoint/2010/main" val="1432349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FF84C09-0E18-4DC1-9D9D-3079297F69D7}"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E904F8-FDB9-442B-88DB-0AA0C8E72435}" type="slidenum">
              <a:rPr lang="ru-RU" smtClean="0"/>
              <a:t>‹#›</a:t>
            </a:fld>
            <a:endParaRPr lang="ru-RU"/>
          </a:p>
        </p:txBody>
      </p:sp>
    </p:spTree>
    <p:extLst>
      <p:ext uri="{BB962C8B-B14F-4D97-AF65-F5344CB8AC3E}">
        <p14:creationId xmlns:p14="http://schemas.microsoft.com/office/powerpoint/2010/main" val="2094476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4FF84C09-0E18-4DC1-9D9D-3079297F69D7}"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E904F8-FDB9-442B-88DB-0AA0C8E72435}" type="slidenum">
              <a:rPr lang="ru-RU" smtClean="0"/>
              <a:t>‹#›</a:t>
            </a:fld>
            <a:endParaRPr lang="ru-RU"/>
          </a:p>
        </p:txBody>
      </p:sp>
    </p:spTree>
    <p:extLst>
      <p:ext uri="{BB962C8B-B14F-4D97-AF65-F5344CB8AC3E}">
        <p14:creationId xmlns:p14="http://schemas.microsoft.com/office/powerpoint/2010/main" val="3729700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4FF84C09-0E18-4DC1-9D9D-3079297F69D7}"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E904F8-FDB9-442B-88DB-0AA0C8E72435}" type="slidenum">
              <a:rPr lang="ru-RU" smtClean="0"/>
              <a:t>‹#›</a:t>
            </a:fld>
            <a:endParaRPr lang="ru-RU"/>
          </a:p>
        </p:txBody>
      </p:sp>
    </p:spTree>
    <p:extLst>
      <p:ext uri="{BB962C8B-B14F-4D97-AF65-F5344CB8AC3E}">
        <p14:creationId xmlns:p14="http://schemas.microsoft.com/office/powerpoint/2010/main" val="3813256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4FF84C09-0E18-4DC1-9D9D-3079297F69D7}" type="datetimeFigureOut">
              <a:rPr lang="ru-RU" smtClean="0"/>
              <a:t>19.09.2024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2E904F8-FDB9-442B-88DB-0AA0C8E72435}" type="slidenum">
              <a:rPr lang="ru-RU" smtClean="0"/>
              <a:t>‹#›</a:t>
            </a:fld>
            <a:endParaRPr lang="ru-RU"/>
          </a:p>
        </p:txBody>
      </p:sp>
    </p:spTree>
    <p:extLst>
      <p:ext uri="{BB962C8B-B14F-4D97-AF65-F5344CB8AC3E}">
        <p14:creationId xmlns:p14="http://schemas.microsoft.com/office/powerpoint/2010/main" val="3815419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4FF84C09-0E18-4DC1-9D9D-3079297F69D7}" type="datetimeFigureOut">
              <a:rPr lang="ru-RU" smtClean="0"/>
              <a:t>19.09.2024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2E904F8-FDB9-442B-88DB-0AA0C8E72435}" type="slidenum">
              <a:rPr lang="ru-RU" smtClean="0"/>
              <a:t>‹#›</a:t>
            </a:fld>
            <a:endParaRPr lang="ru-RU"/>
          </a:p>
        </p:txBody>
      </p:sp>
    </p:spTree>
    <p:extLst>
      <p:ext uri="{BB962C8B-B14F-4D97-AF65-F5344CB8AC3E}">
        <p14:creationId xmlns:p14="http://schemas.microsoft.com/office/powerpoint/2010/main" val="3379147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FF84C09-0E18-4DC1-9D9D-3079297F69D7}" type="datetimeFigureOut">
              <a:rPr lang="ru-RU" smtClean="0"/>
              <a:t>19.09.2024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2E904F8-FDB9-442B-88DB-0AA0C8E72435}" type="slidenum">
              <a:rPr lang="ru-RU" smtClean="0"/>
              <a:t>‹#›</a:t>
            </a:fld>
            <a:endParaRPr lang="ru-RU"/>
          </a:p>
        </p:txBody>
      </p:sp>
    </p:spTree>
    <p:extLst>
      <p:ext uri="{BB962C8B-B14F-4D97-AF65-F5344CB8AC3E}">
        <p14:creationId xmlns:p14="http://schemas.microsoft.com/office/powerpoint/2010/main" val="2857985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4FF84C09-0E18-4DC1-9D9D-3079297F69D7}"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E904F8-FDB9-442B-88DB-0AA0C8E72435}" type="slidenum">
              <a:rPr lang="ru-RU" smtClean="0"/>
              <a:t>‹#›</a:t>
            </a:fld>
            <a:endParaRPr lang="ru-RU"/>
          </a:p>
        </p:txBody>
      </p:sp>
    </p:spTree>
    <p:extLst>
      <p:ext uri="{BB962C8B-B14F-4D97-AF65-F5344CB8AC3E}">
        <p14:creationId xmlns:p14="http://schemas.microsoft.com/office/powerpoint/2010/main" val="3930434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4FF84C09-0E18-4DC1-9D9D-3079297F69D7}"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E904F8-FDB9-442B-88DB-0AA0C8E72435}" type="slidenum">
              <a:rPr lang="ru-RU" smtClean="0"/>
              <a:t>‹#›</a:t>
            </a:fld>
            <a:endParaRPr lang="ru-RU"/>
          </a:p>
        </p:txBody>
      </p:sp>
    </p:spTree>
    <p:extLst>
      <p:ext uri="{BB962C8B-B14F-4D97-AF65-F5344CB8AC3E}">
        <p14:creationId xmlns:p14="http://schemas.microsoft.com/office/powerpoint/2010/main" val="1522264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F84C09-0E18-4DC1-9D9D-3079297F69D7}" type="datetimeFigureOut">
              <a:rPr lang="ru-RU" smtClean="0"/>
              <a:t>19.09.2024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E904F8-FDB9-442B-88DB-0AA0C8E72435}" type="slidenum">
              <a:rPr lang="ru-RU" smtClean="0"/>
              <a:t>‹#›</a:t>
            </a:fld>
            <a:endParaRPr lang="ru-RU"/>
          </a:p>
        </p:txBody>
      </p:sp>
    </p:spTree>
    <p:extLst>
      <p:ext uri="{BB962C8B-B14F-4D97-AF65-F5344CB8AC3E}">
        <p14:creationId xmlns:p14="http://schemas.microsoft.com/office/powerpoint/2010/main" val="17644899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a:t>Lecture 1</a:t>
            </a:r>
            <a:endParaRPr lang="ru-RU" dirty="0"/>
          </a:p>
        </p:txBody>
      </p:sp>
      <p:sp>
        <p:nvSpPr>
          <p:cNvPr id="3" name="Подзаголовок 2"/>
          <p:cNvSpPr>
            <a:spLocks noGrp="1"/>
          </p:cNvSpPr>
          <p:nvPr>
            <p:ph type="subTitle" idx="1"/>
          </p:nvPr>
        </p:nvSpPr>
        <p:spPr/>
        <p:txBody>
          <a:bodyPr/>
          <a:lstStyle/>
          <a:p>
            <a:r>
              <a:rPr lang="en-US" dirty="0"/>
              <a:t>Developing a Research Topic </a:t>
            </a:r>
            <a:endParaRPr lang="ru-RU" dirty="0"/>
          </a:p>
        </p:txBody>
      </p:sp>
    </p:spTree>
    <p:extLst>
      <p:ext uri="{BB962C8B-B14F-4D97-AF65-F5344CB8AC3E}">
        <p14:creationId xmlns:p14="http://schemas.microsoft.com/office/powerpoint/2010/main" val="2977396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Research topics are often fluid</a:t>
            </a:r>
            <a:endParaRPr lang="ru-RU" dirty="0"/>
          </a:p>
        </p:txBody>
      </p:sp>
      <p:sp>
        <p:nvSpPr>
          <p:cNvPr id="3" name="Объект 2"/>
          <p:cNvSpPr>
            <a:spLocks noGrp="1"/>
          </p:cNvSpPr>
          <p:nvPr>
            <p:ph idx="1"/>
          </p:nvPr>
        </p:nvSpPr>
        <p:spPr/>
        <p:txBody>
          <a:bodyPr/>
          <a:lstStyle/>
          <a:p>
            <a:r>
              <a:rPr lang="en-US" dirty="0"/>
              <a:t>It is important for the student to keep in mind that an initial topic that you come up with may not be the exact topic about which you end up writing. Research topics are often fluid, and dictated more by the student's ongoing </a:t>
            </a:r>
            <a:r>
              <a:rPr lang="en-US" dirty="0" err="1"/>
              <a:t>постоянный</a:t>
            </a:r>
            <a:r>
              <a:rPr lang="en-US" dirty="0"/>
              <a:t> research than by the original chosen topic. Such fluidity is common in research, and should be embraced as one of its many characteristics.</a:t>
            </a:r>
            <a:endParaRPr lang="ru-RU" dirty="0"/>
          </a:p>
        </p:txBody>
      </p:sp>
    </p:spTree>
    <p:extLst>
      <p:ext uri="{BB962C8B-B14F-4D97-AF65-F5344CB8AC3E}">
        <p14:creationId xmlns:p14="http://schemas.microsoft.com/office/powerpoint/2010/main" val="3069470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General requirements to title</a:t>
            </a:r>
            <a:endParaRPr lang="ru-RU" dirty="0"/>
          </a:p>
        </p:txBody>
      </p:sp>
      <p:sp>
        <p:nvSpPr>
          <p:cNvPr id="3" name="Объект 2"/>
          <p:cNvSpPr>
            <a:spLocks noGrp="1"/>
          </p:cNvSpPr>
          <p:nvPr>
            <p:ph idx="1"/>
          </p:nvPr>
        </p:nvSpPr>
        <p:spPr>
          <a:xfrm>
            <a:off x="395536" y="1556792"/>
            <a:ext cx="8229600" cy="4525963"/>
          </a:xfrm>
        </p:spPr>
        <p:txBody>
          <a:bodyPr>
            <a:normAutofit lnSpcReduction="10000"/>
          </a:bodyPr>
          <a:lstStyle/>
          <a:p>
            <a:pPr marL="0" indent="0">
              <a:buNone/>
            </a:pPr>
            <a:r>
              <a:rPr lang="en-US" dirty="0"/>
              <a:t>The title page provides the first impression for your audience of your proposal.  </a:t>
            </a:r>
            <a:r>
              <a:rPr lang="en-US" b="1" dirty="0"/>
              <a:t>Your title must be complete and it should provide the focus of your investigation.</a:t>
            </a:r>
            <a:r>
              <a:rPr lang="en-US" dirty="0"/>
              <a:t> Be sure that the title gives a glimpse of the nature of the proposed investigation and includes the key ideas.</a:t>
            </a:r>
          </a:p>
          <a:p>
            <a:pPr marL="0" indent="0">
              <a:buNone/>
            </a:pPr>
            <a:r>
              <a:rPr lang="en-US" dirty="0"/>
              <a:t>Your title should serve as a mini-abstract of your investigation and should put the most important words first.</a:t>
            </a:r>
          </a:p>
          <a:p>
            <a:endParaRPr lang="ru-RU" dirty="0"/>
          </a:p>
        </p:txBody>
      </p:sp>
    </p:spTree>
    <p:extLst>
      <p:ext uri="{BB962C8B-B14F-4D97-AF65-F5344CB8AC3E}">
        <p14:creationId xmlns:p14="http://schemas.microsoft.com/office/powerpoint/2010/main" val="2534093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en-US" dirty="0"/>
              <a:t>For example:</a:t>
            </a:r>
          </a:p>
          <a:p>
            <a:endParaRPr lang="en-US" dirty="0"/>
          </a:p>
          <a:p>
            <a:r>
              <a:rPr lang="en-US" dirty="0"/>
              <a:t>    *Title No. 1  "Left-</a:t>
            </a:r>
            <a:r>
              <a:rPr lang="en-US" dirty="0" err="1"/>
              <a:t>handness</a:t>
            </a:r>
            <a:r>
              <a:rPr lang="en-US" dirty="0"/>
              <a:t> in students and its relationship to learning preferences" implies that the focus will be on "left-</a:t>
            </a:r>
            <a:r>
              <a:rPr lang="en-US" dirty="0" err="1"/>
              <a:t>handness</a:t>
            </a:r>
            <a:r>
              <a:rPr lang="en-US" dirty="0"/>
              <a:t>."</a:t>
            </a:r>
          </a:p>
          <a:p>
            <a:endParaRPr lang="en-US" dirty="0"/>
          </a:p>
          <a:p>
            <a:r>
              <a:rPr lang="en-US" dirty="0"/>
              <a:t>    *Title No. 2  "Learning preferences in students and the connection to left-</a:t>
            </a:r>
            <a:r>
              <a:rPr lang="en-US" dirty="0" err="1"/>
              <a:t>handness</a:t>
            </a:r>
            <a:r>
              <a:rPr lang="en-US" dirty="0"/>
              <a:t>"  implies that the focus will be on "learning preferences."</a:t>
            </a:r>
          </a:p>
          <a:p>
            <a:endParaRPr lang="ru-RU" dirty="0"/>
          </a:p>
        </p:txBody>
      </p:sp>
    </p:spTree>
    <p:extLst>
      <p:ext uri="{BB962C8B-B14F-4D97-AF65-F5344CB8AC3E}">
        <p14:creationId xmlns:p14="http://schemas.microsoft.com/office/powerpoint/2010/main" val="84286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0">
              <a:buNone/>
            </a:pPr>
            <a:r>
              <a:rPr lang="en-US" dirty="0"/>
              <a:t>Word choice and syntax are so precise in a research proposal title that some researchers create the titles for their projects last in the proposal writing process.  They do this so that they can be as precise as possible in their wording and sentence structure in order to best represent their investigation.</a:t>
            </a:r>
            <a:endParaRPr lang="ru-RU" dirty="0"/>
          </a:p>
        </p:txBody>
      </p:sp>
    </p:spTree>
    <p:extLst>
      <p:ext uri="{BB962C8B-B14F-4D97-AF65-F5344CB8AC3E}">
        <p14:creationId xmlns:p14="http://schemas.microsoft.com/office/powerpoint/2010/main" val="39479339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Exam question</a:t>
            </a:r>
            <a:endParaRPr lang="ru-RU" dirty="0"/>
          </a:p>
        </p:txBody>
      </p:sp>
      <p:sp>
        <p:nvSpPr>
          <p:cNvPr id="3" name="Объект 2"/>
          <p:cNvSpPr>
            <a:spLocks noGrp="1"/>
          </p:cNvSpPr>
          <p:nvPr>
            <p:ph idx="1"/>
          </p:nvPr>
        </p:nvSpPr>
        <p:spPr/>
        <p:txBody>
          <a:bodyPr/>
          <a:lstStyle/>
          <a:p>
            <a:pPr marL="0" indent="0">
              <a:buNone/>
            </a:pPr>
            <a:r>
              <a:rPr lang="en-US" dirty="0"/>
              <a:t>In your Reflection Journal, explain why the title is so important to a research proposal.  You may include information from above or from your own ideas and experiences.  Your response should be 2-3 paragraphs in length.</a:t>
            </a:r>
            <a:endParaRPr lang="ru-RU" dirty="0"/>
          </a:p>
        </p:txBody>
      </p:sp>
    </p:spTree>
    <p:extLst>
      <p:ext uri="{BB962C8B-B14F-4D97-AF65-F5344CB8AC3E}">
        <p14:creationId xmlns:p14="http://schemas.microsoft.com/office/powerpoint/2010/main" val="19210474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3200" dirty="0">
                <a:latin typeface="Times New Roman" pitchFamily="18" charset="0"/>
                <a:cs typeface="Times New Roman" pitchFamily="18" charset="0"/>
              </a:rPr>
              <a:t>2.Narrowing the Scope of the Research/Formulating Research Questions </a:t>
            </a:r>
            <a:br>
              <a:rPr lang="ru-RU" sz="3200" dirty="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92500" lnSpcReduction="10000"/>
          </a:bodyPr>
          <a:lstStyle/>
          <a:p>
            <a:pPr marL="0" indent="0">
              <a:buNone/>
            </a:pPr>
            <a:r>
              <a:rPr lang="en-US" dirty="0"/>
              <a:t>A research essay is your chance to shine, to show what you have learned, to flex your intellectual muscles, and to make an argument that is your very own. </a:t>
            </a:r>
          </a:p>
          <a:p>
            <a:pPr marL="0" indent="0">
              <a:buNone/>
            </a:pPr>
            <a:r>
              <a:rPr lang="en-US" dirty="0"/>
              <a:t>However, choosing a broad topic is only the first step in crafting your essay. </a:t>
            </a:r>
          </a:p>
          <a:p>
            <a:pPr marL="0" indent="0">
              <a:buNone/>
            </a:pPr>
            <a:r>
              <a:rPr lang="en-US" dirty="0"/>
              <a:t>The next step requires honing your topic into a project that works conceptually and is also feasible to execute </a:t>
            </a:r>
            <a:r>
              <a:rPr lang="en-US" dirty="0" err="1"/>
              <a:t>возможно</a:t>
            </a:r>
            <a:r>
              <a:rPr lang="en-US" dirty="0"/>
              <a:t> </a:t>
            </a:r>
            <a:r>
              <a:rPr lang="en-US" dirty="0" err="1"/>
              <a:t>для</a:t>
            </a:r>
            <a:r>
              <a:rPr lang="en-US" dirty="0"/>
              <a:t> </a:t>
            </a:r>
            <a:r>
              <a:rPr lang="en-US" dirty="0" err="1"/>
              <a:t>выполнения</a:t>
            </a:r>
            <a:r>
              <a:rPr lang="en-US" dirty="0"/>
              <a:t>. In order to do this, you need to start “imaging” your paper. </a:t>
            </a:r>
          </a:p>
          <a:p>
            <a:endParaRPr lang="ru-RU" dirty="0"/>
          </a:p>
        </p:txBody>
      </p:sp>
    </p:spTree>
    <p:extLst>
      <p:ext uri="{BB962C8B-B14F-4D97-AF65-F5344CB8AC3E}">
        <p14:creationId xmlns:p14="http://schemas.microsoft.com/office/powerpoint/2010/main" val="19280959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548680"/>
            <a:ext cx="8229600" cy="5577483"/>
          </a:xfrm>
        </p:spPr>
        <p:txBody>
          <a:bodyPr>
            <a:normAutofit fontScale="92500" lnSpcReduction="10000"/>
          </a:bodyPr>
          <a:lstStyle/>
          <a:p>
            <a:pPr marL="0" indent="0">
              <a:buNone/>
            </a:pPr>
            <a:r>
              <a:rPr lang="en-US" dirty="0"/>
              <a:t>What is your specific topic, and how do you want to structure your essay? As discussed previously in the section on choosing your research essay topic, you do not want to bite off </a:t>
            </a:r>
            <a:r>
              <a:rPr lang="en-US" dirty="0" err="1"/>
              <a:t>откусить</a:t>
            </a:r>
            <a:r>
              <a:rPr lang="en-US" dirty="0"/>
              <a:t> more than you can chew-</a:t>
            </a:r>
            <a:r>
              <a:rPr lang="en-US" dirty="0" err="1"/>
              <a:t>прожевать</a:t>
            </a:r>
            <a:r>
              <a:rPr lang="en-US" dirty="0"/>
              <a:t> with respect to your topic. In some instances, you will have settled on a research essay topic which is by its very nature so specific that you need not worry about further refining your topic. However, many of us will stride confidently into the library with a topic in mind only to emerge discouraged by the sheer number of books already addressing our subject. Do not lose hope! </a:t>
            </a:r>
            <a:endParaRPr lang="ru-RU" dirty="0"/>
          </a:p>
        </p:txBody>
      </p:sp>
    </p:spTree>
    <p:extLst>
      <p:ext uri="{BB962C8B-B14F-4D97-AF65-F5344CB8AC3E}">
        <p14:creationId xmlns:p14="http://schemas.microsoft.com/office/powerpoint/2010/main" val="10026899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Read through a couple of the more recent publications on your topic </a:t>
            </a:r>
            <a:endParaRPr lang="ru-RU" dirty="0"/>
          </a:p>
        </p:txBody>
      </p:sp>
      <p:sp>
        <p:nvSpPr>
          <p:cNvPr id="3" name="Объект 2"/>
          <p:cNvSpPr>
            <a:spLocks noGrp="1"/>
          </p:cNvSpPr>
          <p:nvPr>
            <p:ph idx="1"/>
          </p:nvPr>
        </p:nvSpPr>
        <p:spPr/>
        <p:txBody>
          <a:bodyPr>
            <a:normAutofit lnSpcReduction="10000"/>
          </a:bodyPr>
          <a:lstStyle/>
          <a:p>
            <a:pPr marL="0" indent="0">
              <a:buNone/>
            </a:pPr>
            <a:r>
              <a:rPr lang="en-US" dirty="0"/>
              <a:t>Read through a couple of the more recent publications on your topic to get a firm handle on the subject material. While reading, ask yourself two key questions. </a:t>
            </a:r>
          </a:p>
          <a:p>
            <a:r>
              <a:rPr lang="en-US" dirty="0"/>
              <a:t>First, do all of the authors agree? If not, where is the current debate on the topic? Understanding current debates will allow you to focus your energies on developing an argument that is new and interesting. </a:t>
            </a:r>
          </a:p>
          <a:p>
            <a:endParaRPr lang="ru-RU" dirty="0"/>
          </a:p>
        </p:txBody>
      </p:sp>
    </p:spTree>
    <p:extLst>
      <p:ext uri="{BB962C8B-B14F-4D97-AF65-F5344CB8AC3E}">
        <p14:creationId xmlns:p14="http://schemas.microsoft.com/office/powerpoint/2010/main" val="28542494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Read through a couple of the more recent publications on your topic </a:t>
            </a:r>
            <a:endParaRPr lang="ru-RU" dirty="0"/>
          </a:p>
        </p:txBody>
      </p:sp>
      <p:sp>
        <p:nvSpPr>
          <p:cNvPr id="3" name="Объект 2"/>
          <p:cNvSpPr>
            <a:spLocks noGrp="1"/>
          </p:cNvSpPr>
          <p:nvPr>
            <p:ph idx="1"/>
          </p:nvPr>
        </p:nvSpPr>
        <p:spPr/>
        <p:txBody>
          <a:bodyPr/>
          <a:lstStyle/>
          <a:p>
            <a:r>
              <a:rPr lang="en-US" dirty="0"/>
              <a:t>Two, ask yourself what it is about this material that interests you specifically? </a:t>
            </a:r>
          </a:p>
          <a:p>
            <a:pPr marL="0" indent="0">
              <a:buNone/>
            </a:pPr>
            <a:r>
              <a:rPr lang="en-US" dirty="0"/>
              <a:t>When you know the answers to these two questions, go back and refine your library search. You will find that the number of books you are required to read has been reduced significantly, and you can begin to create a topic that is feasible and interesting to you. </a:t>
            </a:r>
            <a:endParaRPr lang="ru-RU" dirty="0"/>
          </a:p>
        </p:txBody>
      </p:sp>
    </p:spTree>
    <p:extLst>
      <p:ext uri="{BB962C8B-B14F-4D97-AF65-F5344CB8AC3E}">
        <p14:creationId xmlns:p14="http://schemas.microsoft.com/office/powerpoint/2010/main" val="35893984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27584" y="889844"/>
            <a:ext cx="7056784" cy="3139321"/>
          </a:xfrm>
          <a:prstGeom prst="rect">
            <a:avLst/>
          </a:prstGeom>
        </p:spPr>
        <p:txBody>
          <a:bodyPr wrap="square">
            <a:spAutoFit/>
          </a:bodyPr>
          <a:lstStyle/>
          <a:p>
            <a:r>
              <a:rPr lang="en-US" dirty="0"/>
              <a:t>Once you have a specific topic, begin reading everything you can about it. However, do not be surprised if your focus begins to quickly shift. This is a natural part of the researching process for historians, and very few of us end up with the topic or argument we initially imagined going into our projects. The more you read, the more frequently unexpected questions will pop into your head. You will also notice that your initial topic does not interest you as much as you thought. Instead, halfway through your fourth book, you notice the same question keeps coming to mind, and you begin to ask yourself: “Why has nobody addressed this? It seems so obvious.” When this revelation </a:t>
            </a:r>
            <a:r>
              <a:rPr lang="en-US" dirty="0" err="1"/>
              <a:t>открытие</a:t>
            </a:r>
            <a:r>
              <a:rPr lang="en-US" dirty="0"/>
              <a:t> occurs to you, I urge </a:t>
            </a:r>
            <a:r>
              <a:rPr lang="en-US" dirty="0" err="1"/>
              <a:t>побуждать</a:t>
            </a:r>
            <a:r>
              <a:rPr lang="en-US" dirty="0"/>
              <a:t> you to seize </a:t>
            </a:r>
            <a:r>
              <a:rPr lang="en-US" dirty="0" err="1"/>
              <a:t>всопользовать</a:t>
            </a:r>
            <a:r>
              <a:rPr lang="en-US" dirty="0"/>
              <a:t> </a:t>
            </a:r>
            <a:r>
              <a:rPr lang="ru-RU" dirty="0" err="1"/>
              <a:t>ся</a:t>
            </a:r>
            <a:r>
              <a:rPr lang="ru-RU" dirty="0"/>
              <a:t> </a:t>
            </a:r>
            <a:r>
              <a:rPr lang="en-US" dirty="0"/>
              <a:t>the opportunity and investigate.</a:t>
            </a:r>
            <a:endParaRPr lang="ru-RU" dirty="0"/>
          </a:p>
        </p:txBody>
      </p:sp>
    </p:spTree>
    <p:extLst>
      <p:ext uri="{BB962C8B-B14F-4D97-AF65-F5344CB8AC3E}">
        <p14:creationId xmlns:p14="http://schemas.microsoft.com/office/powerpoint/2010/main" val="229805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en-US" dirty="0"/>
              <a:t>PLAN</a:t>
            </a:r>
            <a:endParaRPr lang="ru-RU" dirty="0"/>
          </a:p>
        </p:txBody>
      </p:sp>
      <p:sp>
        <p:nvSpPr>
          <p:cNvPr id="5" name="Объект 4"/>
          <p:cNvSpPr>
            <a:spLocks noGrp="1"/>
          </p:cNvSpPr>
          <p:nvPr>
            <p:ph idx="1"/>
          </p:nvPr>
        </p:nvSpPr>
        <p:spPr/>
        <p:txBody>
          <a:bodyPr/>
          <a:lstStyle/>
          <a:p>
            <a:r>
              <a:rPr lang="en-US" dirty="0"/>
              <a:t>1 Selecting a Topic  </a:t>
            </a:r>
          </a:p>
          <a:p>
            <a:r>
              <a:rPr lang="en-US" dirty="0"/>
              <a:t>2.Narrowing the Scope of the Research/Formulating Research Questions </a:t>
            </a:r>
            <a:endParaRPr lang="ru-RU" dirty="0"/>
          </a:p>
        </p:txBody>
      </p:sp>
    </p:spTree>
    <p:extLst>
      <p:ext uri="{BB962C8B-B14F-4D97-AF65-F5344CB8AC3E}">
        <p14:creationId xmlns:p14="http://schemas.microsoft.com/office/powerpoint/2010/main" val="40752479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467544" y="980728"/>
            <a:ext cx="7762056" cy="5616624"/>
          </a:xfrm>
        </p:spPr>
        <p:txBody>
          <a:bodyPr>
            <a:noAutofit/>
          </a:bodyPr>
          <a:lstStyle/>
          <a:p>
            <a:pPr marL="0" indent="0">
              <a:buNone/>
            </a:pPr>
            <a:r>
              <a:rPr lang="en-US" sz="2400" dirty="0">
                <a:latin typeface="Times New Roman" pitchFamily="18" charset="0"/>
                <a:cs typeface="Times New Roman" pitchFamily="18" charset="0"/>
              </a:rPr>
              <a:t>Often, you will find you have a much better topic than you initially had. Even better, you have already done much of the reading! Of course, it is human nature to resist changing one’s topic. The old saying that one does not change horse midstream has been too firmly ingrained in our minds. </a:t>
            </a:r>
            <a:endParaRPr lang="ru-RU" sz="2400" dirty="0">
              <a:latin typeface="Times New Roman" pitchFamily="18" charset="0"/>
              <a:cs typeface="Times New Roman" pitchFamily="18" charset="0"/>
            </a:endParaRPr>
          </a:p>
          <a:p>
            <a:pPr marL="0" indent="0">
              <a:buNone/>
            </a:pPr>
            <a:r>
              <a:rPr lang="en-US" sz="2400" dirty="0">
                <a:latin typeface="Times New Roman" pitchFamily="18" charset="0"/>
                <a:cs typeface="Times New Roman" pitchFamily="18" charset="0"/>
              </a:rPr>
              <a:t>However, if the topic you are switching to is more appealing, more dynamic, and more novel, go for it. Your experience will be far more rewarding. That being said, I must warn you to not allow your mind to wander too much. If you forever jump from one topic to another, you will never have the chance to sit down and start “imaging” your essay. The key is balance. Be flexible enough to alter your project and argument but confident enough to realize when you have found the best project possible in the amount of time allotted to you.</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949733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draw up a coherent structure to your paper</a:t>
            </a: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en-US" dirty="0"/>
              <a:t>Now that you have done much of the reading and have a general idea of what you want to argue, you must sit down and draw up a coherent structure to your paper. For many people, organizing one’s thoughts into a paper is the dullest part of the writing process. Reading and pontificating are much more fun. However, the structure of your paper is key to creating a coherent </a:t>
            </a:r>
            <a:r>
              <a:rPr lang="en-US" dirty="0" err="1"/>
              <a:t>последовательное</a:t>
            </a:r>
            <a:r>
              <a:rPr lang="en-US" dirty="0"/>
              <a:t> essay with a cogent </a:t>
            </a:r>
            <a:r>
              <a:rPr lang="en-US" dirty="0" err="1"/>
              <a:t>убедительным</a:t>
            </a:r>
            <a:r>
              <a:rPr lang="en-US" dirty="0"/>
              <a:t> argument. Although having a whirlwind </a:t>
            </a:r>
            <a:r>
              <a:rPr lang="en-US" dirty="0" err="1"/>
              <a:t>вихрь</a:t>
            </a:r>
            <a:r>
              <a:rPr lang="en-US" dirty="0"/>
              <a:t> of thoughts in your head can be an exhilarating </a:t>
            </a:r>
            <a:r>
              <a:rPr lang="en-US" dirty="0" err="1"/>
              <a:t>волнующие</a:t>
            </a:r>
            <a:r>
              <a:rPr lang="en-US" dirty="0"/>
              <a:t> feeling, you must tame </a:t>
            </a:r>
            <a:r>
              <a:rPr lang="en-US" dirty="0" err="1"/>
              <a:t>смирять</a:t>
            </a:r>
            <a:r>
              <a:rPr lang="en-US" dirty="0"/>
              <a:t> these thoughts, if you want to begin writing. </a:t>
            </a:r>
            <a:endParaRPr lang="ru-RU" dirty="0"/>
          </a:p>
        </p:txBody>
      </p:sp>
    </p:spTree>
    <p:extLst>
      <p:ext uri="{BB962C8B-B14F-4D97-AF65-F5344CB8AC3E}">
        <p14:creationId xmlns:p14="http://schemas.microsoft.com/office/powerpoint/2010/main" val="13334267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To structure paper</a:t>
            </a: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en-US" dirty="0"/>
              <a:t>Your paper must have a clear thesis in an introductory paragraph, in which you explain your thesis (i.e. your argument) and how your paper intends to prove your thesis. What follows then is the body of your text in which you work to prove your argument in a clear and orderly fashion paragraph by paragraph; each paragraph should focus on a relevant point that justifies your thesis. Finally, you must have a conclusion in which you remind your reader of your initial argument, the steps you took to prove it, and why it is important. The easiest way to structure your paper is by writing a detailed outline of your paper. In other words, you need to physically image your paper before you start writing it. </a:t>
            </a:r>
            <a:endParaRPr lang="ru-RU" dirty="0"/>
          </a:p>
        </p:txBody>
      </p:sp>
    </p:spTree>
    <p:extLst>
      <p:ext uri="{BB962C8B-B14F-4D97-AF65-F5344CB8AC3E}">
        <p14:creationId xmlns:p14="http://schemas.microsoft.com/office/powerpoint/2010/main" val="9135253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OUTLINE your paper</a:t>
            </a:r>
            <a:endParaRPr lang="ru-RU" dirty="0"/>
          </a:p>
        </p:txBody>
      </p:sp>
      <p:sp>
        <p:nvSpPr>
          <p:cNvPr id="3" name="Объект 2"/>
          <p:cNvSpPr>
            <a:spLocks noGrp="1"/>
          </p:cNvSpPr>
          <p:nvPr>
            <p:ph idx="1"/>
          </p:nvPr>
        </p:nvSpPr>
        <p:spPr/>
        <p:txBody>
          <a:bodyPr>
            <a:normAutofit/>
          </a:bodyPr>
          <a:lstStyle/>
          <a:p>
            <a:pPr marL="0" indent="0">
              <a:buNone/>
            </a:pPr>
            <a:r>
              <a:rPr lang="en-US" dirty="0"/>
              <a:t>The easiest way to structure your paper is by writing a detailed outline of your paper. In other words, you need to physically image your paper before you start writing it. </a:t>
            </a:r>
            <a:endParaRPr lang="ru-RU" dirty="0"/>
          </a:p>
        </p:txBody>
      </p:sp>
    </p:spTree>
    <p:extLst>
      <p:ext uri="{BB962C8B-B14F-4D97-AF65-F5344CB8AC3E}">
        <p14:creationId xmlns:p14="http://schemas.microsoft.com/office/powerpoint/2010/main" val="20366518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a:t>Ouline</a:t>
            </a:r>
            <a:r>
              <a:rPr lang="en-US" dirty="0"/>
              <a:t> sample</a:t>
            </a:r>
            <a:endParaRPr lang="ru-RU" dirty="0"/>
          </a:p>
        </p:txBody>
      </p:sp>
      <p:sp>
        <p:nvSpPr>
          <p:cNvPr id="3" name="Объект 2"/>
          <p:cNvSpPr>
            <a:spLocks noGrp="1"/>
          </p:cNvSpPr>
          <p:nvPr>
            <p:ph idx="1"/>
          </p:nvPr>
        </p:nvSpPr>
        <p:spPr/>
        <p:txBody>
          <a:bodyPr>
            <a:normAutofit fontScale="40000" lnSpcReduction="20000"/>
          </a:bodyPr>
          <a:lstStyle/>
          <a:p>
            <a:r>
              <a:rPr lang="en-US" dirty="0"/>
              <a:t>Thesis Paragraph</a:t>
            </a:r>
          </a:p>
          <a:p>
            <a:r>
              <a:rPr lang="en-US" dirty="0"/>
              <a:t>a. Your argument </a:t>
            </a:r>
          </a:p>
          <a:p>
            <a:r>
              <a:rPr lang="en-US" dirty="0"/>
              <a:t>b. The three points you will use to prove your argument</a:t>
            </a:r>
          </a:p>
          <a:p>
            <a:endParaRPr lang="en-US" dirty="0"/>
          </a:p>
          <a:p>
            <a:r>
              <a:rPr lang="en-US" dirty="0"/>
              <a:t>II. Point One</a:t>
            </a:r>
          </a:p>
          <a:p>
            <a:r>
              <a:rPr lang="en-US" dirty="0"/>
              <a:t>a. Example one</a:t>
            </a:r>
          </a:p>
          <a:p>
            <a:r>
              <a:rPr lang="en-US" dirty="0"/>
              <a:t>b. Example two</a:t>
            </a:r>
          </a:p>
          <a:p>
            <a:r>
              <a:rPr lang="en-US" dirty="0"/>
              <a:t>c. Example three</a:t>
            </a:r>
          </a:p>
          <a:p>
            <a:r>
              <a:rPr lang="en-US" dirty="0"/>
              <a:t>d. How these examples support your argument</a:t>
            </a:r>
          </a:p>
          <a:p>
            <a:endParaRPr lang="en-US" dirty="0"/>
          </a:p>
          <a:p>
            <a:r>
              <a:rPr lang="en-US" dirty="0"/>
              <a:t>III. Point Two</a:t>
            </a:r>
          </a:p>
          <a:p>
            <a:r>
              <a:rPr lang="en-US" dirty="0"/>
              <a:t>a. Example one</a:t>
            </a:r>
          </a:p>
          <a:p>
            <a:r>
              <a:rPr lang="en-US" dirty="0"/>
              <a:t>b. Example two</a:t>
            </a:r>
          </a:p>
          <a:p>
            <a:r>
              <a:rPr lang="en-US" dirty="0"/>
              <a:t>c. Example three</a:t>
            </a:r>
          </a:p>
          <a:p>
            <a:r>
              <a:rPr lang="en-US" dirty="0"/>
              <a:t>d. How these examples support your argument</a:t>
            </a:r>
          </a:p>
          <a:p>
            <a:endParaRPr lang="en-US" dirty="0"/>
          </a:p>
          <a:p>
            <a:r>
              <a:rPr lang="en-US" dirty="0"/>
              <a:t>IV. Point Three</a:t>
            </a:r>
          </a:p>
          <a:p>
            <a:r>
              <a:rPr lang="en-US" dirty="0"/>
              <a:t>a. Example one</a:t>
            </a:r>
          </a:p>
          <a:p>
            <a:r>
              <a:rPr lang="en-US" dirty="0"/>
              <a:t>b. Example two</a:t>
            </a:r>
          </a:p>
          <a:p>
            <a:r>
              <a:rPr lang="en-US" dirty="0"/>
              <a:t>c. Example three</a:t>
            </a:r>
          </a:p>
          <a:p>
            <a:r>
              <a:rPr lang="en-US" dirty="0"/>
              <a:t>d. How these examples support your argument </a:t>
            </a:r>
          </a:p>
          <a:p>
            <a:endParaRPr lang="en-US" dirty="0"/>
          </a:p>
        </p:txBody>
      </p:sp>
    </p:spTree>
    <p:extLst>
      <p:ext uri="{BB962C8B-B14F-4D97-AF65-F5344CB8AC3E}">
        <p14:creationId xmlns:p14="http://schemas.microsoft.com/office/powerpoint/2010/main" val="7318836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Conclusion Paragraph</a:t>
            </a:r>
            <a:endParaRPr lang="ru-RU" dirty="0"/>
          </a:p>
        </p:txBody>
      </p:sp>
      <p:sp>
        <p:nvSpPr>
          <p:cNvPr id="3" name="Объект 2"/>
          <p:cNvSpPr>
            <a:spLocks noGrp="1"/>
          </p:cNvSpPr>
          <p:nvPr>
            <p:ph idx="1"/>
          </p:nvPr>
        </p:nvSpPr>
        <p:spPr/>
        <p:txBody>
          <a:bodyPr/>
          <a:lstStyle/>
          <a:p>
            <a:pPr marL="0" indent="0">
              <a:buNone/>
            </a:pPr>
            <a:r>
              <a:rPr lang="en-US" dirty="0"/>
              <a:t>V. Conclusion Paragraph</a:t>
            </a:r>
          </a:p>
          <a:p>
            <a:r>
              <a:rPr lang="en-US" dirty="0"/>
              <a:t>a. Reiterate your initial argument </a:t>
            </a:r>
          </a:p>
          <a:p>
            <a:r>
              <a:rPr lang="en-US" dirty="0"/>
              <a:t>b. Explain how your individual points worked together to prove your argument </a:t>
            </a:r>
          </a:p>
          <a:p>
            <a:r>
              <a:rPr lang="en-US" dirty="0"/>
              <a:t>c. Remind your reader why your argument is important. What does it mean? </a:t>
            </a:r>
          </a:p>
          <a:p>
            <a:endParaRPr lang="ru-RU" dirty="0"/>
          </a:p>
        </p:txBody>
      </p:sp>
    </p:spTree>
    <p:extLst>
      <p:ext uri="{BB962C8B-B14F-4D97-AF65-F5344CB8AC3E}">
        <p14:creationId xmlns:p14="http://schemas.microsoft.com/office/powerpoint/2010/main" val="39193248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pPr marL="0" indent="0">
              <a:buNone/>
            </a:pPr>
            <a:r>
              <a:rPr lang="en-US" dirty="0"/>
              <a:t>Of course, this is just a rough template. Feel free to personalize your outline.</a:t>
            </a:r>
          </a:p>
          <a:p>
            <a:pPr marL="0" indent="0">
              <a:buNone/>
            </a:pPr>
            <a:r>
              <a:rPr lang="en-US" dirty="0"/>
              <a:t>Include important page numbers you want to cite from various books and be as specific or as general as you feel is necessary. </a:t>
            </a:r>
          </a:p>
          <a:p>
            <a:pPr marL="0" indent="0">
              <a:buNone/>
            </a:pPr>
            <a:r>
              <a:rPr lang="en-US" dirty="0"/>
              <a:t>If you create an outline for yourself, it expedites</a:t>
            </a:r>
          </a:p>
          <a:p>
            <a:r>
              <a:rPr lang="en-US" dirty="0"/>
              <a:t>the writing process and allows you to concretely visualize your essay. </a:t>
            </a:r>
          </a:p>
          <a:p>
            <a:r>
              <a:rPr lang="en-US" dirty="0"/>
              <a:t>You may reference back to your outline as you write. </a:t>
            </a:r>
          </a:p>
          <a:p>
            <a:r>
              <a:rPr lang="en-US" dirty="0"/>
              <a:t>The result is a much smoother and more rewarding writing experience.</a:t>
            </a:r>
            <a:endParaRPr lang="ru-RU" dirty="0"/>
          </a:p>
        </p:txBody>
      </p:sp>
    </p:spTree>
    <p:extLst>
      <p:ext uri="{BB962C8B-B14F-4D97-AF65-F5344CB8AC3E}">
        <p14:creationId xmlns:p14="http://schemas.microsoft.com/office/powerpoint/2010/main" val="1686872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2800" dirty="0"/>
              <a:t>about avoiding </a:t>
            </a:r>
            <a:r>
              <a:rPr lang="en-US" sz="2800" dirty="0" err="1"/>
              <a:t>избегающий</a:t>
            </a:r>
            <a:r>
              <a:rPr lang="en-US" sz="2800" dirty="0"/>
              <a:t> some common pitfalls-</a:t>
            </a:r>
            <a:r>
              <a:rPr lang="en-US" sz="2800" dirty="0" err="1"/>
              <a:t>ловушка</a:t>
            </a:r>
            <a:r>
              <a:rPr lang="en-US" sz="2800" dirty="0"/>
              <a:t>, </a:t>
            </a:r>
            <a:r>
              <a:rPr lang="en-US" sz="2800" dirty="0" err="1"/>
              <a:t>западня</a:t>
            </a:r>
            <a:r>
              <a:rPr lang="en-US" sz="2800" dirty="0"/>
              <a:t> as it is about making the right choices. </a:t>
            </a:r>
          </a:p>
        </p:txBody>
      </p:sp>
      <p:sp>
        <p:nvSpPr>
          <p:cNvPr id="3" name="Объект 2"/>
          <p:cNvSpPr>
            <a:spLocks noGrp="1"/>
          </p:cNvSpPr>
          <p:nvPr>
            <p:ph idx="1"/>
          </p:nvPr>
        </p:nvSpPr>
        <p:spPr/>
        <p:txBody>
          <a:bodyPr>
            <a:normAutofit fontScale="85000" lnSpcReduction="10000"/>
          </a:bodyPr>
          <a:lstStyle/>
          <a:p>
            <a:r>
              <a:rPr lang="en-US" dirty="0"/>
              <a:t>Selecting a research project’ topic is as much about avoiding </a:t>
            </a:r>
            <a:r>
              <a:rPr lang="en-US" dirty="0" err="1"/>
              <a:t>избегающий</a:t>
            </a:r>
            <a:r>
              <a:rPr lang="en-US" dirty="0"/>
              <a:t> some common pitfalls-</a:t>
            </a:r>
            <a:r>
              <a:rPr lang="en-US" dirty="0" err="1"/>
              <a:t>ловушка</a:t>
            </a:r>
            <a:r>
              <a:rPr lang="en-US" dirty="0"/>
              <a:t>, </a:t>
            </a:r>
            <a:r>
              <a:rPr lang="en-US" dirty="0" err="1"/>
              <a:t>западня</a:t>
            </a:r>
            <a:r>
              <a:rPr lang="en-US" dirty="0"/>
              <a:t> as it is about making the right choices. </a:t>
            </a:r>
          </a:p>
          <a:p>
            <a:r>
              <a:rPr lang="en-US" b="1" dirty="0"/>
              <a:t>1) DON’T pick a topic that does not interest you. </a:t>
            </a:r>
            <a:r>
              <a:rPr lang="en-US" dirty="0"/>
              <a:t>I have seen far too many students get frustrated and nervous about not having a topic, and consequently fall back on a topic that does not interest them. If you do not like Keynesian economic policy in 1930s Europe, please stay away from it. You will become bored, frustrated, or both, and your writing will suffer accordingly. </a:t>
            </a:r>
          </a:p>
          <a:p>
            <a:endParaRPr lang="ru-RU" dirty="0"/>
          </a:p>
        </p:txBody>
      </p:sp>
    </p:spTree>
    <p:extLst>
      <p:ext uri="{BB962C8B-B14F-4D97-AF65-F5344CB8AC3E}">
        <p14:creationId xmlns:p14="http://schemas.microsoft.com/office/powerpoint/2010/main" val="44275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about avoiding </a:t>
            </a:r>
            <a:r>
              <a:rPr lang="en-US" dirty="0" err="1"/>
              <a:t>избегающий</a:t>
            </a:r>
            <a:r>
              <a:rPr lang="en-US" dirty="0"/>
              <a:t> some common pitfalls-</a:t>
            </a:r>
            <a:r>
              <a:rPr lang="en-US" dirty="0" err="1"/>
              <a:t>ловушка</a:t>
            </a:r>
            <a:r>
              <a:rPr lang="en-US" dirty="0"/>
              <a:t>, </a:t>
            </a:r>
            <a:r>
              <a:rPr lang="en-US" dirty="0" err="1"/>
              <a:t>западня</a:t>
            </a:r>
            <a:endParaRPr lang="ru-RU" dirty="0"/>
          </a:p>
        </p:txBody>
      </p:sp>
      <p:sp>
        <p:nvSpPr>
          <p:cNvPr id="3" name="Объект 2"/>
          <p:cNvSpPr>
            <a:spLocks noGrp="1"/>
          </p:cNvSpPr>
          <p:nvPr>
            <p:ph idx="1"/>
          </p:nvPr>
        </p:nvSpPr>
        <p:spPr/>
        <p:txBody>
          <a:bodyPr/>
          <a:lstStyle/>
          <a:p>
            <a:r>
              <a:rPr lang="en-US" dirty="0"/>
              <a:t>2) DON’T worry about not having a coherent argument before you begin researching. As I mentioned above, pick a general topic that interests you and start reading up on it. The more you read, the more easily you can begin to develop an argument. </a:t>
            </a:r>
            <a:endParaRPr lang="ru-RU" dirty="0"/>
          </a:p>
        </p:txBody>
      </p:sp>
    </p:spTree>
    <p:extLst>
      <p:ext uri="{BB962C8B-B14F-4D97-AF65-F5344CB8AC3E}">
        <p14:creationId xmlns:p14="http://schemas.microsoft.com/office/powerpoint/2010/main" val="1944664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about avoiding </a:t>
            </a:r>
            <a:r>
              <a:rPr lang="en-US" dirty="0" err="1"/>
              <a:t>избегающий</a:t>
            </a:r>
            <a:r>
              <a:rPr lang="en-US" dirty="0"/>
              <a:t> some common pitfalls-</a:t>
            </a:r>
            <a:r>
              <a:rPr lang="en-US" dirty="0" err="1"/>
              <a:t>ловушка</a:t>
            </a:r>
            <a:r>
              <a:rPr lang="en-US" dirty="0"/>
              <a:t>, </a:t>
            </a:r>
            <a:r>
              <a:rPr lang="en-US" dirty="0" err="1"/>
              <a:t>западня</a:t>
            </a:r>
            <a:endParaRPr lang="ru-RU" dirty="0"/>
          </a:p>
        </p:txBody>
      </p:sp>
      <p:sp>
        <p:nvSpPr>
          <p:cNvPr id="3" name="Объект 2"/>
          <p:cNvSpPr>
            <a:spLocks noGrp="1"/>
          </p:cNvSpPr>
          <p:nvPr>
            <p:ph idx="1"/>
          </p:nvPr>
        </p:nvSpPr>
        <p:spPr/>
        <p:txBody>
          <a:bodyPr>
            <a:noAutofit/>
          </a:bodyPr>
          <a:lstStyle/>
          <a:p>
            <a:r>
              <a:rPr lang="en-US" sz="2000" b="1" dirty="0">
                <a:latin typeface="Times New Roman" pitchFamily="18" charset="0"/>
                <a:cs typeface="Times New Roman" pitchFamily="18" charset="0"/>
              </a:rPr>
              <a:t>3) DON’T pick a topic that is too broad, or that you cannot sufficiently cover in the allotted-</a:t>
            </a:r>
            <a:r>
              <a:rPr lang="en-US" sz="2000" b="1" dirty="0" err="1">
                <a:latin typeface="Times New Roman" pitchFamily="18" charset="0"/>
                <a:cs typeface="Times New Roman" pitchFamily="18" charset="0"/>
              </a:rPr>
              <a:t>предназначенный</a:t>
            </a:r>
            <a:r>
              <a:rPr lang="en-US" sz="2000" b="1" dirty="0">
                <a:latin typeface="Times New Roman" pitchFamily="18" charset="0"/>
                <a:cs typeface="Times New Roman" pitchFamily="18" charset="0"/>
              </a:rPr>
              <a:t> space of time. </a:t>
            </a:r>
            <a:r>
              <a:rPr lang="en-US" sz="2000" dirty="0">
                <a:latin typeface="Times New Roman" pitchFamily="18" charset="0"/>
                <a:cs typeface="Times New Roman" pitchFamily="18" charset="0"/>
              </a:rPr>
              <a:t>As fascinating as a paper on the evolution of European art from the Baroque to the present might sound to you, can you really construct a compelling and coherent paper covering 400 years in only a few months, while still meeting your other commitments? Or you might find that your essay topic, although intriguing-</a:t>
            </a:r>
            <a:r>
              <a:rPr lang="en-US" sz="2000" dirty="0" err="1">
                <a:latin typeface="Times New Roman" pitchFamily="18" charset="0"/>
                <a:cs typeface="Times New Roman" pitchFamily="18" charset="0"/>
              </a:rPr>
              <a:t>интригующий</a:t>
            </a:r>
            <a:r>
              <a:rPr lang="en-US" sz="2000" dirty="0">
                <a:latin typeface="Times New Roman" pitchFamily="18" charset="0"/>
                <a:cs typeface="Times New Roman" pitchFamily="18" charset="0"/>
              </a:rPr>
              <a:t>, would require you to travel to Romania for three months, which you cannot afford-</a:t>
            </a:r>
            <a:r>
              <a:rPr lang="en-US" sz="2000" dirty="0" err="1">
                <a:latin typeface="Times New Roman" pitchFamily="18" charset="0"/>
                <a:cs typeface="Times New Roman" pitchFamily="18" charset="0"/>
              </a:rPr>
              <a:t>быть</a:t>
            </a:r>
            <a:r>
              <a:rPr lang="en-US" sz="2000" dirty="0">
                <a:latin typeface="Times New Roman" pitchFamily="18" charset="0"/>
                <a:cs typeface="Times New Roman" pitchFamily="18" charset="0"/>
              </a:rPr>
              <a:t> в </a:t>
            </a:r>
            <a:r>
              <a:rPr lang="en-US" sz="2000" dirty="0" err="1">
                <a:latin typeface="Times New Roman" pitchFamily="18" charset="0"/>
                <a:cs typeface="Times New Roman" pitchFamily="18" charset="0"/>
              </a:rPr>
              <a:t>состоянии</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сделать</a:t>
            </a:r>
            <a:r>
              <a:rPr lang="en-US" sz="2000" dirty="0">
                <a:latin typeface="Times New Roman" pitchFamily="18" charset="0"/>
                <a:cs typeface="Times New Roman" pitchFamily="18" charset="0"/>
              </a:rPr>
              <a:t>. You might also encounter </a:t>
            </a:r>
            <a:r>
              <a:rPr lang="en-US" sz="2000" dirty="0" err="1">
                <a:latin typeface="Times New Roman" pitchFamily="18" charset="0"/>
                <a:cs typeface="Times New Roman" pitchFamily="18" charset="0"/>
              </a:rPr>
              <a:t>сталкиватьсяa</a:t>
            </a:r>
            <a:r>
              <a:rPr lang="en-US" sz="2000" dirty="0">
                <a:latin typeface="Times New Roman" pitchFamily="18" charset="0"/>
                <a:cs typeface="Times New Roman" pitchFamily="18" charset="0"/>
              </a:rPr>
              <a:t> topic about which most of the sources are in a language you cannot read. Plan your time carefully. If you meet with a librarian early enough, he or she might be able to steer-</a:t>
            </a:r>
            <a:r>
              <a:rPr lang="en-US" sz="2000" dirty="0" err="1">
                <a:latin typeface="Times New Roman" pitchFamily="18" charset="0"/>
                <a:cs typeface="Times New Roman" pitchFamily="18" charset="0"/>
              </a:rPr>
              <a:t>направит</a:t>
            </a:r>
            <a:r>
              <a:rPr lang="en-US" sz="2000" dirty="0">
                <a:latin typeface="Times New Roman" pitchFamily="18" charset="0"/>
                <a:cs typeface="Times New Roman" pitchFamily="18" charset="0"/>
              </a:rPr>
              <a:t> you away from a dead end. </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2056712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about avoiding </a:t>
            </a:r>
            <a:r>
              <a:rPr lang="en-US" dirty="0" err="1"/>
              <a:t>избегающий</a:t>
            </a:r>
            <a:r>
              <a:rPr lang="en-US" dirty="0"/>
              <a:t> some common pitfalls-</a:t>
            </a:r>
            <a:r>
              <a:rPr lang="en-US" dirty="0" err="1"/>
              <a:t>ловушка</a:t>
            </a:r>
            <a:r>
              <a:rPr lang="en-US" dirty="0"/>
              <a:t>, </a:t>
            </a:r>
            <a:r>
              <a:rPr lang="en-US" dirty="0" err="1"/>
              <a:t>западня</a:t>
            </a:r>
            <a:endParaRPr lang="ru-RU" dirty="0"/>
          </a:p>
        </p:txBody>
      </p:sp>
      <p:sp>
        <p:nvSpPr>
          <p:cNvPr id="3" name="Объект 2"/>
          <p:cNvSpPr>
            <a:spLocks noGrp="1"/>
          </p:cNvSpPr>
          <p:nvPr>
            <p:ph idx="1"/>
          </p:nvPr>
        </p:nvSpPr>
        <p:spPr/>
        <p:txBody>
          <a:bodyPr>
            <a:normAutofit lnSpcReduction="10000"/>
          </a:bodyPr>
          <a:lstStyle/>
          <a:p>
            <a:r>
              <a:rPr lang="en-US" dirty="0"/>
              <a:t>4) DON’T get lost doing too much preliminary reading on your topic. If you find that a quick search of the library catalog reveals hundreds of books on your topic, narrow your research project. This will cut down on the number of books you have to read and allow you to devote more energy to constructing your own argument. Whatever topic you pick, pursue </a:t>
            </a:r>
            <a:r>
              <a:rPr lang="en-US" dirty="0" err="1"/>
              <a:t>продолжать</a:t>
            </a:r>
            <a:r>
              <a:rPr lang="en-US" dirty="0"/>
              <a:t> it with confidence </a:t>
            </a:r>
            <a:r>
              <a:rPr lang="en-US" dirty="0" err="1"/>
              <a:t>уверенность</a:t>
            </a:r>
            <a:r>
              <a:rPr lang="en-US" dirty="0"/>
              <a:t> and optimism. </a:t>
            </a:r>
            <a:endParaRPr lang="ru-RU" dirty="0"/>
          </a:p>
        </p:txBody>
      </p:sp>
    </p:spTree>
    <p:extLst>
      <p:ext uri="{BB962C8B-B14F-4D97-AF65-F5344CB8AC3E}">
        <p14:creationId xmlns:p14="http://schemas.microsoft.com/office/powerpoint/2010/main" val="2298038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Methods for choosing a topic</a:t>
            </a:r>
            <a:endParaRPr lang="ru-RU" dirty="0"/>
          </a:p>
        </p:txBody>
      </p:sp>
      <p:sp>
        <p:nvSpPr>
          <p:cNvPr id="3" name="Объект 2"/>
          <p:cNvSpPr>
            <a:spLocks noGrp="1"/>
          </p:cNvSpPr>
          <p:nvPr>
            <p:ph idx="1"/>
          </p:nvPr>
        </p:nvSpPr>
        <p:spPr/>
        <p:txBody>
          <a:bodyPr/>
          <a:lstStyle/>
          <a:p>
            <a:pPr marL="0" indent="0">
              <a:buNone/>
            </a:pPr>
            <a:r>
              <a:rPr lang="en-US" dirty="0"/>
              <a:t>Thinking early leads to starting early. If the student begins thinking about possible topics when the assignment is given, she has already begun the arduous, yet rewarding, </a:t>
            </a:r>
            <a:r>
              <a:rPr lang="en-US" dirty="0" err="1"/>
              <a:t>трудный</a:t>
            </a:r>
            <a:r>
              <a:rPr lang="en-US" dirty="0"/>
              <a:t>, </a:t>
            </a:r>
            <a:r>
              <a:rPr lang="en-US" dirty="0" err="1"/>
              <a:t>но</a:t>
            </a:r>
            <a:r>
              <a:rPr lang="en-US" dirty="0"/>
              <a:t> </a:t>
            </a:r>
            <a:r>
              <a:rPr lang="en-US" dirty="0" err="1"/>
              <a:t>выполнимый</a:t>
            </a:r>
            <a:r>
              <a:rPr lang="en-US" dirty="0"/>
              <a:t> task of planning and organization. Once she has made the assignment a priority in her mind, she may begin to have ideas throughout the day. </a:t>
            </a:r>
            <a:endParaRPr lang="ru-RU" dirty="0"/>
          </a:p>
        </p:txBody>
      </p:sp>
    </p:spTree>
    <p:extLst>
      <p:ext uri="{BB962C8B-B14F-4D97-AF65-F5344CB8AC3E}">
        <p14:creationId xmlns:p14="http://schemas.microsoft.com/office/powerpoint/2010/main" val="2908971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Brainstorming</a:t>
            </a:r>
            <a:endParaRPr lang="ru-RU" dirty="0"/>
          </a:p>
        </p:txBody>
      </p:sp>
      <p:sp>
        <p:nvSpPr>
          <p:cNvPr id="3" name="Объект 2"/>
          <p:cNvSpPr>
            <a:spLocks noGrp="1"/>
          </p:cNvSpPr>
          <p:nvPr>
            <p:ph idx="1"/>
          </p:nvPr>
        </p:nvSpPr>
        <p:spPr/>
        <p:txBody>
          <a:bodyPr>
            <a:normAutofit fontScale="92500" lnSpcReduction="20000"/>
          </a:bodyPr>
          <a:lstStyle/>
          <a:p>
            <a:r>
              <a:rPr lang="en-US" dirty="0"/>
              <a:t>Brainstorming is often a successful way for students to get some of these ideas down on paper. Seeing one's ideas in writing is often an impetus </a:t>
            </a:r>
            <a:r>
              <a:rPr lang="en-US" dirty="0" err="1"/>
              <a:t>толчок</a:t>
            </a:r>
            <a:r>
              <a:rPr lang="en-US" dirty="0"/>
              <a:t> for the writing process. Though brainstorming </a:t>
            </a:r>
            <a:r>
              <a:rPr lang="en-US" dirty="0" err="1"/>
              <a:t>мозговая</a:t>
            </a:r>
            <a:r>
              <a:rPr lang="en-US" dirty="0"/>
              <a:t> </a:t>
            </a:r>
            <a:r>
              <a:rPr lang="en-US" dirty="0" err="1"/>
              <a:t>атака</a:t>
            </a:r>
            <a:r>
              <a:rPr lang="en-US" dirty="0"/>
              <a:t> is particularly effective when a topic has been chosen, it can also benefit the student who is unable </a:t>
            </a:r>
            <a:r>
              <a:rPr lang="en-US" dirty="0" err="1"/>
              <a:t>неспособен</a:t>
            </a:r>
            <a:r>
              <a:rPr lang="en-US" dirty="0"/>
              <a:t> to narrow a topic. It consists of a timed writing session during which the student jots down </a:t>
            </a:r>
            <a:r>
              <a:rPr lang="en-US" dirty="0" err="1"/>
              <a:t>бегло</a:t>
            </a:r>
            <a:r>
              <a:rPr lang="en-US" dirty="0"/>
              <a:t> </a:t>
            </a:r>
            <a:r>
              <a:rPr lang="en-US" dirty="0" err="1"/>
              <a:t>набросать</a:t>
            </a:r>
            <a:r>
              <a:rPr lang="en-US" dirty="0"/>
              <a:t>—often in list or bulleted form </a:t>
            </a:r>
            <a:r>
              <a:rPr lang="en-US" dirty="0" err="1"/>
              <a:t>маркированной</a:t>
            </a:r>
            <a:r>
              <a:rPr lang="en-US" dirty="0"/>
              <a:t> </a:t>
            </a:r>
            <a:r>
              <a:rPr lang="en-US" dirty="0" err="1"/>
              <a:t>форме</a:t>
            </a:r>
            <a:r>
              <a:rPr lang="en-US" dirty="0"/>
              <a:t>—any ideas that come to his mind. </a:t>
            </a:r>
            <a:endParaRPr lang="ru-RU" dirty="0"/>
          </a:p>
        </p:txBody>
      </p:sp>
    </p:spTree>
    <p:extLst>
      <p:ext uri="{BB962C8B-B14F-4D97-AF65-F5344CB8AC3E}">
        <p14:creationId xmlns:p14="http://schemas.microsoft.com/office/powerpoint/2010/main" val="11874130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r>
              <a:rPr lang="en-US" dirty="0"/>
              <a:t>At the end of the timed period, the student will peruse </a:t>
            </a:r>
            <a:r>
              <a:rPr lang="en-US" dirty="0" err="1"/>
              <a:t>внимательно</a:t>
            </a:r>
            <a:r>
              <a:rPr lang="en-US" dirty="0"/>
              <a:t> </a:t>
            </a:r>
            <a:r>
              <a:rPr lang="en-US" dirty="0" err="1"/>
              <a:t>рассмотреть</a:t>
            </a:r>
            <a:r>
              <a:rPr lang="en-US" dirty="0"/>
              <a:t> his list for patterns of consistency-</a:t>
            </a:r>
            <a:r>
              <a:rPr lang="en-US" dirty="0" err="1"/>
              <a:t>согласованность</a:t>
            </a:r>
            <a:r>
              <a:rPr lang="en-US" dirty="0"/>
              <a:t>. If it appears that something seems to be standing out in his mind more than others, it may be wise to pursue this </a:t>
            </a:r>
            <a:r>
              <a:rPr lang="en-US" dirty="0" err="1"/>
              <a:t>может</a:t>
            </a:r>
            <a:r>
              <a:rPr lang="en-US" dirty="0"/>
              <a:t> </a:t>
            </a:r>
            <a:r>
              <a:rPr lang="en-US" dirty="0" err="1"/>
              <a:t>быть</a:t>
            </a:r>
            <a:r>
              <a:rPr lang="en-US" dirty="0"/>
              <a:t> </a:t>
            </a:r>
            <a:r>
              <a:rPr lang="en-US" dirty="0" err="1"/>
              <a:t>стоит</a:t>
            </a:r>
            <a:r>
              <a:rPr lang="en-US" dirty="0"/>
              <a:t> </a:t>
            </a:r>
            <a:r>
              <a:rPr lang="en-US" dirty="0" err="1"/>
              <a:t>идти</a:t>
            </a:r>
            <a:r>
              <a:rPr lang="en-US" dirty="0"/>
              <a:t> </a:t>
            </a:r>
            <a:r>
              <a:rPr lang="en-US" dirty="0" err="1"/>
              <a:t>по</a:t>
            </a:r>
            <a:r>
              <a:rPr lang="en-US" dirty="0"/>
              <a:t> </a:t>
            </a:r>
            <a:r>
              <a:rPr lang="en-US" dirty="0" err="1"/>
              <a:t>намеченному</a:t>
            </a:r>
            <a:r>
              <a:rPr lang="en-US" dirty="0"/>
              <a:t> </a:t>
            </a:r>
            <a:r>
              <a:rPr lang="en-US" dirty="0" err="1"/>
              <a:t>пути</a:t>
            </a:r>
            <a:r>
              <a:rPr lang="en-US" dirty="0"/>
              <a:t> as a topic possibility.</a:t>
            </a:r>
            <a:endParaRPr lang="ru-RU" dirty="0"/>
          </a:p>
        </p:txBody>
      </p:sp>
    </p:spTree>
    <p:extLst>
      <p:ext uri="{BB962C8B-B14F-4D97-AF65-F5344CB8AC3E}">
        <p14:creationId xmlns:p14="http://schemas.microsoft.com/office/powerpoint/2010/main" val="255500287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1283</TotalTime>
  <Words>2200</Words>
  <Application>Microsoft Office PowerPoint</Application>
  <PresentationFormat>Экран (4:3)</PresentationFormat>
  <Paragraphs>85</Paragraphs>
  <Slides>26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26</vt:i4>
      </vt:variant>
    </vt:vector>
  </HeadingPairs>
  <TitlesOfParts>
    <vt:vector size="30" baseType="lpstr">
      <vt:lpstr>Arial</vt:lpstr>
      <vt:lpstr>Calibri</vt:lpstr>
      <vt:lpstr>Times New Roman</vt:lpstr>
      <vt:lpstr>Тема Office</vt:lpstr>
      <vt:lpstr>Lecture 1</vt:lpstr>
      <vt:lpstr>PLAN</vt:lpstr>
      <vt:lpstr>about avoiding избегающий some common pitfalls-ловушка, западня as it is about making the right choices. </vt:lpstr>
      <vt:lpstr>about avoiding избегающий some common pitfalls-ловушка, западня</vt:lpstr>
      <vt:lpstr>about avoiding избегающий some common pitfalls-ловушка, западня</vt:lpstr>
      <vt:lpstr>about avoiding избегающий some common pitfalls-ловушка, западня</vt:lpstr>
      <vt:lpstr>Methods for choosing a topic</vt:lpstr>
      <vt:lpstr>Brainstorming</vt:lpstr>
      <vt:lpstr>Презентация PowerPoint</vt:lpstr>
      <vt:lpstr>Research topics are often fluid</vt:lpstr>
      <vt:lpstr>General requirements to title</vt:lpstr>
      <vt:lpstr>Презентация PowerPoint</vt:lpstr>
      <vt:lpstr>Презентация PowerPoint</vt:lpstr>
      <vt:lpstr>Exam question</vt:lpstr>
      <vt:lpstr>2.Narrowing the Scope of the Research/Formulating Research Questions  </vt:lpstr>
      <vt:lpstr>Презентация PowerPoint</vt:lpstr>
      <vt:lpstr>Read through a couple of the more recent publications on your topic </vt:lpstr>
      <vt:lpstr>Read through a couple of the more recent publications on your topic </vt:lpstr>
      <vt:lpstr>Презентация PowerPoint</vt:lpstr>
      <vt:lpstr>Презентация PowerPoint</vt:lpstr>
      <vt:lpstr>draw up a coherent structure to your paper</vt:lpstr>
      <vt:lpstr>To structure paper</vt:lpstr>
      <vt:lpstr>OUTLINE your paper</vt:lpstr>
      <vt:lpstr>Ouline sample</vt:lpstr>
      <vt:lpstr>Conclusion Paragraph</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4</dc:title>
  <dc:creator>Zhanat</dc:creator>
  <cp:lastModifiedBy>Zhanna HP</cp:lastModifiedBy>
  <cp:revision>16</cp:revision>
  <dcterms:created xsi:type="dcterms:W3CDTF">2013-09-25T06:11:48Z</dcterms:created>
  <dcterms:modified xsi:type="dcterms:W3CDTF">2024-09-19T13:30:11Z</dcterms:modified>
</cp:coreProperties>
</file>